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70" r:id="rId3"/>
    <p:sldId id="271" r:id="rId4"/>
    <p:sldId id="257" r:id="rId5"/>
    <p:sldId id="272" r:id="rId6"/>
    <p:sldId id="277" r:id="rId7"/>
    <p:sldId id="278" r:id="rId8"/>
    <p:sldId id="275" r:id="rId9"/>
    <p:sldId id="282" r:id="rId10"/>
    <p:sldId id="279" r:id="rId11"/>
    <p:sldId id="261" r:id="rId12"/>
    <p:sldId id="263" r:id="rId13"/>
    <p:sldId id="280" r:id="rId14"/>
    <p:sldId id="264" r:id="rId15"/>
    <p:sldId id="281" r:id="rId16"/>
    <p:sldId id="265" r:id="rId17"/>
    <p:sldId id="267" r:id="rId18"/>
  </p:sldIdLst>
  <p:sldSz cx="12192000" cy="6858000"/>
  <p:notesSz cx="6858000" cy="9144000"/>
  <p:embeddedFontLst>
    <p:embeddedFont>
      <p:font typeface="思源黑体 CN Medium" panose="020B0600000000000000" pitchFamily="34" charset="-122"/>
      <p:regular r:id="rId19"/>
    </p:embeddedFont>
    <p:embeddedFont>
      <p:font typeface="思源黑体 CN Normal" panose="020B0400000000000000" pitchFamily="34" charset="-122"/>
      <p:regular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usOPNtZDGLni1lpc8ga/BQ==" hashData="xbmaOIAkEOxGkt3MbgvRv86Ng6Ht5/+gHDcJOT+M/c1tcrVinwQOo29wgI65gsh1G/uW2s8dkkvtyutCdBWi8g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6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02" autoAdjust="0"/>
    <p:restoredTop sz="94660"/>
  </p:normalViewPr>
  <p:slideViewPr>
    <p:cSldViewPr snapToGrid="0">
      <p:cViewPr varScale="1">
        <p:scale>
          <a:sx n="181" d="100"/>
          <a:sy n="181" d="100"/>
        </p:scale>
        <p:origin x="236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73647"/>
            <a:ext cx="9144000" cy="2387600"/>
          </a:xfrm>
        </p:spPr>
        <p:txBody>
          <a:bodyPr anchor="b"/>
          <a:lstStyle>
            <a:lvl1pPr algn="ctr">
              <a:defRPr sz="60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6738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98779"/>
            <a:ext cx="9144000" cy="860441"/>
          </a:xfrm>
        </p:spPr>
        <p:txBody>
          <a:bodyPr anchor="b">
            <a:normAutofit/>
          </a:bodyPr>
          <a:lstStyle>
            <a:lvl1pPr algn="ctr">
              <a:defRPr sz="48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5951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518091-1783-52F3-D8BA-FC649F73A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9D6E57-020E-1210-48C8-FAD456F81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6388039-ED9C-7C99-F0E6-E416F9D06C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7C36D00-EB65-D372-28EE-C1CD7ED62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15785506-B09E-2073-2619-A9DBACC84FA7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D289F9D6-C432-E889-361F-53CB3178B87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652AB069-225C-4A2B-8B0F-F94636CB7999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853C948F-669E-B7C2-9883-C18CE3BD0A0A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E5AC52C-A34F-1DB4-CD2A-A3BC4CE55E36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086FED2-D09F-B846-C125-81C16EEA8FB4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2820D98-10BD-816A-9B6A-3259FA0932B4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2E8289E-4787-A61F-CD2E-DF7C77F3512A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22247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37EC32-CC15-6574-40DB-9885207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FC1086-79F9-7DC1-C040-B4B271C603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47C680-8452-BD8D-1325-A0FCE9D828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43E6B7C-DC79-8B52-3C5C-EAE7704686E9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A320848-9472-F76D-3E36-2D1492F47DFA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BAFBFD1-A55F-BF96-502F-537FA341D921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038076D-7FBD-4D4E-76C3-18FE405C88D2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0C75327B-6780-00F4-D93F-1249E6978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200845A-8741-F371-6C19-8807E381F9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1AAF5A19-FA83-04F7-8E33-3CCB161AA5F9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08B69A81-A66B-6653-8748-654DDAB7824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平行四边形 6">
              <a:extLst>
                <a:ext uri="{FF2B5EF4-FFF2-40B4-BE49-F238E27FC236}">
                  <a16:creationId xmlns:a16="http://schemas.microsoft.com/office/drawing/2014/main" id="{F21EF08F-4A26-E31F-FB4D-9A7724ECF746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23E379D3-65CB-764E-6656-37400A8565B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4904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B26F46-9922-0C27-BC78-89582562A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1E2A77-D311-DE1C-69F9-CA44B365C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73640"/>
          </a:xfrm>
        </p:spPr>
        <p:txBody>
          <a:bodyPr anchor="b"/>
          <a:lstStyle>
            <a:lvl1pPr marL="0" indent="0" algn="l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B6ADCB-A52A-DA3B-073B-A72AEA48E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786"/>
            <a:ext cx="5157787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A841DDB-A922-7C1B-4BC9-9194A2CB4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68623"/>
          </a:xfrm>
        </p:spPr>
        <p:txBody>
          <a:bodyPr anchor="b"/>
          <a:lstStyle>
            <a:lvl1pPr marL="0" indent="0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0A1F90-3094-574C-DB06-F52A99B77D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786"/>
            <a:ext cx="5183188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9802193-5D10-1B39-8FC5-4D4C17251D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D4475A3A-2816-57D8-F45C-3166EFED0DED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D91A367-5437-D7BA-1712-9CBCFC3AC12B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65CB734-285D-6D2E-D531-A4898FC4E249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4CDBF54-439C-B3C4-CE23-C6E80648AFE8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94EA0E3B-E87D-6B82-E3C9-77435CF16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617D86BF-8E57-73B0-52DF-9BC0149413E6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平行四边形 7">
              <a:extLst>
                <a:ext uri="{FF2B5EF4-FFF2-40B4-BE49-F238E27FC236}">
                  <a16:creationId xmlns:a16="http://schemas.microsoft.com/office/drawing/2014/main" id="{BEBF7377-7091-88C4-30FC-10C617F6FCAC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AD13BA30-F5BE-6A51-A97D-14F70C48694A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D1239C0E-7267-114C-E924-06F32F01791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1654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DD87A4-43E8-158A-C0B7-A12F7D3070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6C6F20D2-F3B2-118B-5FD1-7ED03CFE58EF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5C0A208-C122-4BED-739D-72DE64E6D2E9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01E5503-1DCA-62C5-0181-A71E0362E10C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6659DF-8A56-5F7B-B0DF-C5078C077393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CD0A3455-1B99-EB33-253F-AEA8FAFA61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32183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D8734A-56BA-672D-3735-DBCCF24E4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5BD4FB-F575-33FF-7F8C-2E5CF6E64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FB5122-98BA-4C8E-53A1-635BEE7AE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51FC-F108-4619-AE2E-4867F1D75F1E}" type="datetimeFigureOut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8F9663-2581-F2F0-590F-C3D30E0B3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DB360D-12DB-76DB-BC2E-FB83541F9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E904C-B002-47E6-944C-782E26CC11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335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CAB850B-7E1C-FE24-62F4-2877D0E74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CCE7DD-210F-14CA-5982-DAE44EDCA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701256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76212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7F2C94-970F-CF80-8CDF-9333EE17B4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爬虫与反爬虫</a:t>
            </a:r>
          </a:p>
        </p:txBody>
      </p:sp>
    </p:spTree>
    <p:extLst>
      <p:ext uri="{BB962C8B-B14F-4D97-AF65-F5344CB8AC3E}">
        <p14:creationId xmlns:p14="http://schemas.microsoft.com/office/powerpoint/2010/main" val="2211889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0E6573-9031-620B-8E5A-24FE47D04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colly</a:t>
            </a:r>
            <a:r>
              <a:rPr lang="zh-CN" altLang="en-US" dirty="0"/>
              <a:t>完整配置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C8E10A-4BC1-210D-1875-4985C0C6D7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colly.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NewCollector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colly.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AllowedDomains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"www.bilibili.com"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//colly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在抓取每个网址之前会先检查</a:t>
            </a:r>
            <a:r>
              <a:rPr lang="en-US" altLang="zh-CN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是否满足正则、</a:t>
            </a:r>
            <a:r>
              <a:rPr lang="en-US" altLang="zh-CN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是否已经抓取过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colly.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URLFilters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regexp.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MustCompile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`.*/video/BV.+`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),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)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Limit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colly.LimitRule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Parallelism: 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并行抓取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F605-B18B-1357-A037-316B2B7731A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//Cookie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和访问过的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默认都存储在本地内存中，也可以指定存到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Redis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、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SQLite3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或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MongoDB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中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storage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&amp;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redisstorage.Storage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Address:  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"127.0.0.1:6379"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Password: 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DB:       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Prefix:   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dirty="0" err="1">
                <a:solidFill>
                  <a:srgbClr val="A31515"/>
                </a:solidFill>
                <a:latin typeface="Consolas" panose="020B0609020204030204" pitchFamily="49" charset="0"/>
              </a:rPr>
              <a:t>bili</a:t>
            </a:r>
            <a:r>
              <a:rPr lang="en-US" altLang="zh-CN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_storage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设置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Storage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SetStorage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(storage); err !=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nil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panic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(err)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3946353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238748-B252-7826-0361-8AF960E4E2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反爬策略</a:t>
            </a:r>
          </a:p>
        </p:txBody>
      </p:sp>
    </p:spTree>
    <p:extLst>
      <p:ext uri="{BB962C8B-B14F-4D97-AF65-F5344CB8AC3E}">
        <p14:creationId xmlns:p14="http://schemas.microsoft.com/office/powerpoint/2010/main" val="2498217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16A21E-4532-88FD-3769-8C0709845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同一用户频繁请求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15F108-A5C9-BF48-103E-B7EFEABE8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短时间内大量请求来自同一个</a:t>
            </a:r>
            <a:r>
              <a:rPr lang="en-US" altLang="zh-CN" dirty="0" err="1"/>
              <a:t>ip</a:t>
            </a:r>
            <a:endParaRPr lang="en-US" altLang="zh-CN" dirty="0"/>
          </a:p>
          <a:p>
            <a:r>
              <a:rPr lang="zh-CN" altLang="en-US" dirty="0"/>
              <a:t>一个</a:t>
            </a:r>
            <a:r>
              <a:rPr lang="en-US" altLang="zh-CN" dirty="0" err="1"/>
              <a:t>ip</a:t>
            </a:r>
            <a:r>
              <a:rPr lang="zh-CN" altLang="en-US" dirty="0"/>
              <a:t>总是以固定的时间间隔发来请求</a:t>
            </a:r>
            <a:endParaRPr lang="en-US" altLang="zh-CN" dirty="0"/>
          </a:p>
          <a:p>
            <a:r>
              <a:rPr lang="zh-CN" altLang="en-US" dirty="0"/>
              <a:t>一个</a:t>
            </a:r>
            <a:r>
              <a:rPr lang="en-US" altLang="zh-CN" dirty="0" err="1"/>
              <a:t>ip</a:t>
            </a:r>
            <a:r>
              <a:rPr lang="zh-CN" altLang="en-US" dirty="0"/>
              <a:t>经常变换</a:t>
            </a:r>
            <a:r>
              <a:rPr lang="en-US" altLang="zh-CN" dirty="0"/>
              <a:t>User-Agent(</a:t>
            </a:r>
            <a:r>
              <a:rPr lang="zh-CN" altLang="en-US" dirty="0"/>
              <a:t>浏览器标识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格式不正确的</a:t>
            </a:r>
            <a:r>
              <a:rPr lang="en-US" altLang="zh-CN" dirty="0"/>
              <a:t>User-Agent</a:t>
            </a:r>
          </a:p>
          <a:p>
            <a:r>
              <a:rPr lang="zh-CN" altLang="en-US" dirty="0"/>
              <a:t>一个</a:t>
            </a:r>
            <a:r>
              <a:rPr lang="en-US" altLang="zh-CN" dirty="0"/>
              <a:t>User-Agent</a:t>
            </a:r>
            <a:r>
              <a:rPr lang="zh-CN" altLang="en-US" dirty="0"/>
              <a:t>经常变换</a:t>
            </a:r>
            <a:r>
              <a:rPr lang="en-US" altLang="zh-CN" dirty="0" err="1"/>
              <a:t>ip</a:t>
            </a:r>
            <a:r>
              <a:rPr lang="en-US" altLang="zh-CN" dirty="0"/>
              <a:t>--</a:t>
            </a:r>
            <a:r>
              <a:rPr lang="zh-CN" altLang="en-US" dirty="0"/>
              <a:t>换</a:t>
            </a:r>
            <a:r>
              <a:rPr lang="en-US" altLang="zh-CN" dirty="0" err="1"/>
              <a:t>ip</a:t>
            </a:r>
            <a:r>
              <a:rPr lang="zh-CN" altLang="en-US" dirty="0"/>
              <a:t>的同时别忘了换</a:t>
            </a:r>
            <a:r>
              <a:rPr lang="en-US" altLang="zh-CN" dirty="0"/>
              <a:t>User-Agent</a:t>
            </a:r>
          </a:p>
          <a:p>
            <a:r>
              <a:rPr lang="zh-CN" altLang="en-US" dirty="0">
                <a:solidFill>
                  <a:srgbClr val="F76212"/>
                </a:solidFill>
              </a:rPr>
              <a:t>网上有一些免费的</a:t>
            </a:r>
            <a:r>
              <a:rPr lang="en-US" altLang="zh-CN" dirty="0">
                <a:solidFill>
                  <a:srgbClr val="F76212"/>
                </a:solidFill>
              </a:rPr>
              <a:t>socks5</a:t>
            </a:r>
            <a:r>
              <a:rPr lang="zh-CN" altLang="en-US" dirty="0">
                <a:solidFill>
                  <a:srgbClr val="F76212"/>
                </a:solidFill>
              </a:rPr>
              <a:t>代理，但速度和稳定性得不到保障</a:t>
            </a:r>
            <a:endParaRPr lang="en-US" altLang="zh-CN" dirty="0">
              <a:solidFill>
                <a:srgbClr val="F76212"/>
              </a:solidFill>
            </a:endParaRPr>
          </a:p>
          <a:p>
            <a:r>
              <a:rPr lang="en-US" altLang="zh-CN" dirty="0">
                <a:solidFill>
                  <a:srgbClr val="F76212"/>
                </a:solidFill>
              </a:rPr>
              <a:t>scrapeops.io</a:t>
            </a:r>
            <a:r>
              <a:rPr lang="zh-CN" altLang="en-US" dirty="0">
                <a:solidFill>
                  <a:srgbClr val="F76212"/>
                </a:solidFill>
              </a:rPr>
              <a:t>提供免费的</a:t>
            </a:r>
            <a:r>
              <a:rPr lang="en-US" altLang="zh-CN" dirty="0">
                <a:solidFill>
                  <a:srgbClr val="F76212"/>
                </a:solidFill>
              </a:rPr>
              <a:t>API</a:t>
            </a:r>
            <a:r>
              <a:rPr lang="zh-CN" altLang="en-US" dirty="0">
                <a:solidFill>
                  <a:srgbClr val="F76212"/>
                </a:solidFill>
              </a:rPr>
              <a:t>，可不限次数地伪造</a:t>
            </a:r>
            <a:r>
              <a:rPr lang="en-US" altLang="zh-CN" dirty="0">
                <a:solidFill>
                  <a:srgbClr val="F76212"/>
                </a:solidFill>
              </a:rPr>
              <a:t>header</a:t>
            </a:r>
            <a:r>
              <a:rPr lang="zh-CN" altLang="en-US" dirty="0">
                <a:solidFill>
                  <a:srgbClr val="F76212"/>
                </a:solidFill>
              </a:rPr>
              <a:t>（包含</a:t>
            </a:r>
            <a:r>
              <a:rPr lang="en-US" altLang="zh-CN" dirty="0">
                <a:solidFill>
                  <a:srgbClr val="F76212"/>
                </a:solidFill>
              </a:rPr>
              <a:t>User-Agent</a:t>
            </a:r>
            <a:r>
              <a:rPr lang="zh-CN" altLang="en-US" dirty="0">
                <a:solidFill>
                  <a:srgbClr val="F76212"/>
                </a:solidFill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780802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F94496-877A-DDD6-164A-FAFF1C440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登录屏障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B1F584-B0AB-3AF8-130D-D8756FEA1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登录后才可以访问网站资源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爬虫需要提前注册很多账号，以备用。账号注册机本身也是一种爬虫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925716D-61FB-4D31-3CEC-15C850DD9434}"/>
              </a:ext>
            </a:extLst>
          </p:cNvPr>
          <p:cNvGrpSpPr/>
          <p:nvPr/>
        </p:nvGrpSpPr>
        <p:grpSpPr>
          <a:xfrm>
            <a:off x="3474254" y="3195882"/>
            <a:ext cx="5243492" cy="3046669"/>
            <a:chOff x="2803095" y="2543549"/>
            <a:chExt cx="5243492" cy="304666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668D1BE-B968-E032-0086-ED66CA176FDB}"/>
                </a:ext>
              </a:extLst>
            </p:cNvPr>
            <p:cNvSpPr/>
            <p:nvPr/>
          </p:nvSpPr>
          <p:spPr>
            <a:xfrm>
              <a:off x="2803095" y="2543549"/>
              <a:ext cx="1145995" cy="30466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客户端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B0351E6-5C21-2D68-5A12-5590FE36AEAB}"/>
                </a:ext>
              </a:extLst>
            </p:cNvPr>
            <p:cNvSpPr/>
            <p:nvPr/>
          </p:nvSpPr>
          <p:spPr>
            <a:xfrm>
              <a:off x="6900592" y="2543549"/>
              <a:ext cx="1145995" cy="30466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服务端</a:t>
              </a:r>
            </a:p>
          </p:txBody>
        </p: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F9F2C1F6-AF1E-8F1B-3C68-6E917764992F}"/>
                </a:ext>
              </a:extLst>
            </p:cNvPr>
            <p:cNvCxnSpPr/>
            <p:nvPr/>
          </p:nvCxnSpPr>
          <p:spPr>
            <a:xfrm flipV="1">
              <a:off x="3949090" y="3354130"/>
              <a:ext cx="29515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EC259C7-6D86-922A-1644-362A3CBBB6D5}"/>
                </a:ext>
              </a:extLst>
            </p:cNvPr>
            <p:cNvSpPr txBox="1"/>
            <p:nvPr/>
          </p:nvSpPr>
          <p:spPr>
            <a:xfrm>
              <a:off x="4293762" y="2984798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登录：用户名，密码</a:t>
              </a:r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2B9E1333-C258-6B47-90E4-EF6F6D123260}"/>
                </a:ext>
              </a:extLst>
            </p:cNvPr>
            <p:cNvCxnSpPr>
              <a:cxnSpLocks/>
              <a:stCxn id="6" idx="1"/>
              <a:endCxn id="5" idx="3"/>
            </p:cNvCxnSpPr>
            <p:nvPr/>
          </p:nvCxnSpPr>
          <p:spPr>
            <a:xfrm flipH="1">
              <a:off x="3949090" y="4066884"/>
              <a:ext cx="29515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770C40D3-60F1-17A7-1338-1A9461FD3723}"/>
                </a:ext>
              </a:extLst>
            </p:cNvPr>
            <p:cNvCxnSpPr>
              <a:cxnSpLocks/>
            </p:cNvCxnSpPr>
            <p:nvPr/>
          </p:nvCxnSpPr>
          <p:spPr>
            <a:xfrm>
              <a:off x="3949090" y="4835539"/>
              <a:ext cx="29515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A81AF924-00C7-C65E-020F-D870956FA847}"/>
                </a:ext>
              </a:extLst>
            </p:cNvPr>
            <p:cNvSpPr txBox="1"/>
            <p:nvPr/>
          </p:nvSpPr>
          <p:spPr>
            <a:xfrm>
              <a:off x="3984350" y="4463574"/>
              <a:ext cx="28882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请求参数，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Token(header)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CE31384E-3017-3403-B5E9-94A8F44F01D7}"/>
                </a:ext>
              </a:extLst>
            </p:cNvPr>
            <p:cNvSpPr txBox="1"/>
            <p:nvPr/>
          </p:nvSpPr>
          <p:spPr>
            <a:xfrm>
              <a:off x="4071516" y="3699233"/>
              <a:ext cx="27453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Token</a:t>
              </a:r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：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eyJhbNTE2Mj…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156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01B1E9-781E-5BCA-5662-AAC0DB20A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Headless Browser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750EC5-545E-29EE-E68D-335E86283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/>
              <a:t>无头浏览器指没有</a:t>
            </a:r>
            <a:r>
              <a:rPr lang="en-US" altLang="zh-CN" dirty="0"/>
              <a:t>UI</a:t>
            </a:r>
            <a:r>
              <a:rPr lang="zh-CN" altLang="en-US" dirty="0"/>
              <a:t>界面的浏览器，纯代码控制，可以模拟浏览器发起请求</a:t>
            </a:r>
            <a:endParaRPr lang="en-US" altLang="zh-CN" dirty="0"/>
          </a:p>
          <a:p>
            <a:r>
              <a:rPr lang="zh-CN" altLang="en-US" dirty="0"/>
              <a:t>无头浏览器常用于自动化测试和网页抓取</a:t>
            </a:r>
            <a:endParaRPr lang="en-US" altLang="zh-CN" dirty="0"/>
          </a:p>
          <a:p>
            <a:r>
              <a:rPr lang="zh-CN" altLang="en-US" dirty="0"/>
              <a:t>常用的无头浏览器有</a:t>
            </a:r>
            <a:r>
              <a:rPr lang="en-US" altLang="zh-CN" dirty="0" err="1"/>
              <a:t>chromedp</a:t>
            </a:r>
            <a:r>
              <a:rPr lang="en-US" altLang="zh-CN" dirty="0"/>
              <a:t>(go)</a:t>
            </a:r>
            <a:r>
              <a:rPr lang="zh-CN" altLang="en-US" dirty="0"/>
              <a:t>、</a:t>
            </a:r>
            <a:r>
              <a:rPr lang="en-US" altLang="zh-CN" dirty="0" err="1"/>
              <a:t>pyppeteer</a:t>
            </a:r>
            <a:r>
              <a:rPr lang="en-US" altLang="zh-CN" dirty="0"/>
              <a:t>(python)</a:t>
            </a:r>
          </a:p>
          <a:p>
            <a:pPr marL="0" indent="0">
              <a:buNone/>
            </a:pP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chromedp.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Navigate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"https://account.server.com/</a:t>
            </a:r>
            <a:r>
              <a:rPr lang="en-US" altLang="zh-CN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signin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访问某页面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chromedp.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WaitVisible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"body &gt; app-root &gt; button"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 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等元素加载好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chromedp.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SetValue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"#mat-input-0"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myname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填入</a:t>
            </a:r>
            <a:r>
              <a:rPr lang="zh-CN" altLang="en-US" dirty="0">
                <a:solidFill>
                  <a:srgbClr val="008000"/>
                </a:solidFill>
                <a:latin typeface="Consolas" panose="020B0609020204030204" pitchFamily="49" charset="0"/>
              </a:rPr>
              <a:t>账号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chromedp.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SetValue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"#mat-input-1"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dirty="0" err="1">
                <a:solidFill>
                  <a:srgbClr val="A31515"/>
                </a:solidFill>
                <a:latin typeface="Consolas" panose="020B0609020204030204" pitchFamily="49" charset="0"/>
              </a:rPr>
              <a:t>my</a:t>
            </a:r>
            <a:r>
              <a:rPr lang="en-US" altLang="zh-CN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pass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填入密码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chromedp.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Click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"#SM_BTN"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点击提交按钮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3976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8B1767-9CED-7B4B-DCD8-D11821D92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动态加载页面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984E72-151E-013D-1C01-E50D6D5D8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altLang="zh-CN" dirty="0"/>
              <a:t>colly</a:t>
            </a:r>
            <a:r>
              <a:rPr lang="zh-CN" altLang="en-US" dirty="0"/>
              <a:t>只能抓取静态页面</a:t>
            </a:r>
            <a:endParaRPr lang="en-US" altLang="zh-CN" dirty="0"/>
          </a:p>
          <a:p>
            <a:r>
              <a:rPr lang="zh-CN" altLang="en-US" dirty="0"/>
              <a:t>有些页面元素需要点击或滚动鼠标才能加载，这些操作可以通过无头浏览器模拟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滚动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次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 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chromedp.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Run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ctx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滚动到页面底部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chromedp.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Evaluate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altLang="zh-CN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window.scrollTo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(0,document.body.scrollHeight);`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nil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暂停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秒钟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chromedp.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Sleep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time.Second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); err !=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nil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err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}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10000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151F37-EF9A-282F-DFBA-68811326C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蜜罐陷阱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4A3588-E1B4-B226-AC0B-A17ED11F7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当你访问了</a:t>
            </a:r>
            <a:r>
              <a:rPr lang="en-US" altLang="zh-CN" dirty="0"/>
              <a:t>CSS</a:t>
            </a:r>
            <a:r>
              <a:rPr lang="zh-CN" altLang="en-US" dirty="0"/>
              <a:t>属性为</a:t>
            </a:r>
            <a:r>
              <a:rPr lang="en-US" altLang="zh-CN" dirty="0"/>
              <a:t>display: none</a:t>
            </a:r>
            <a:r>
              <a:rPr lang="zh-CN" altLang="en-US" dirty="0"/>
              <a:t>或</a:t>
            </a:r>
            <a:r>
              <a:rPr lang="en-US" altLang="zh-CN" dirty="0"/>
              <a:t>visibility: hidden</a:t>
            </a:r>
            <a:r>
              <a:rPr lang="zh-CN" altLang="en-US" dirty="0"/>
              <a:t>区域里的超链接时，可能会陷入蜜罐陷阱：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页面上提供的全是假数据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收集爬虫的请求数据，学习爬虫的请求规则，提供反爬能力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把爬虫带入黑洞，让它出不来</a:t>
            </a:r>
            <a:endParaRPr lang="en-US" altLang="zh-CN" dirty="0"/>
          </a:p>
          <a:p>
            <a:r>
              <a:rPr lang="zh-CN" altLang="en-US" dirty="0"/>
              <a:t>用机器学习的方法总结正常人类和机器人爬虫的行为区别</a:t>
            </a:r>
            <a:endParaRPr lang="en-US" altLang="zh-CN" dirty="0"/>
          </a:p>
          <a:p>
            <a:r>
              <a:rPr lang="zh-CN" altLang="en-US" dirty="0"/>
              <a:t>机器学习模型不断地演进，今天能绕过去，将来不一定还能绕过去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3E5D1AB-E480-EB1C-9A3F-5900F13F5F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82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A14D39-44BE-E4C1-6D96-BB09B11DA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终极大招</a:t>
            </a:r>
            <a:r>
              <a:rPr lang="en-US" altLang="zh-CN" dirty="0"/>
              <a:t>--</a:t>
            </a:r>
            <a:r>
              <a:rPr lang="zh-CN" altLang="en-US" dirty="0"/>
              <a:t>图片验证器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80758C9-CE0C-65D3-F8E1-BE35C5F3540D}"/>
              </a:ext>
            </a:extLst>
          </p:cNvPr>
          <p:cNvSpPr txBox="1"/>
          <p:nvPr/>
        </p:nvSpPr>
        <p:spPr>
          <a:xfrm>
            <a:off x="838199" y="1926025"/>
            <a:ext cx="583465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图片验证器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(CAPTCHA)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已经超出了图像识别的范畴，只有人类的智慧才能通关</a:t>
            </a:r>
            <a:endParaRPr lang="en-US" altLang="zh-CN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注册登录、投票系统等关键环节上，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CAPTCHA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都应该成为标配</a:t>
            </a:r>
            <a:endParaRPr lang="en-US" altLang="zh-CN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阿里云提供滑块验证、智能点击验证和无痕验证</a:t>
            </a:r>
            <a:endParaRPr lang="en-US" altLang="zh-CN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有些公司提供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CAPTCHA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识别接口，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分钟内返回结果，背后全是真人在识别</a:t>
            </a: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DBE83124-735A-435E-7085-4327260E9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4" t="18255" r="3389" b="-837"/>
          <a:stretch/>
        </p:blipFill>
        <p:spPr>
          <a:xfrm>
            <a:off x="7277415" y="1926025"/>
            <a:ext cx="4179035" cy="3593367"/>
          </a:xfrm>
        </p:spPr>
      </p:pic>
    </p:spTree>
    <p:extLst>
      <p:ext uri="{BB962C8B-B14F-4D97-AF65-F5344CB8AC3E}">
        <p14:creationId xmlns:p14="http://schemas.microsoft.com/office/powerpoint/2010/main" val="3220063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47EA21-8EDE-CD1D-7B1C-29EFA0BDBE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请求方式汇总</a:t>
            </a:r>
          </a:p>
        </p:txBody>
      </p:sp>
    </p:spTree>
    <p:extLst>
      <p:ext uri="{BB962C8B-B14F-4D97-AF65-F5344CB8AC3E}">
        <p14:creationId xmlns:p14="http://schemas.microsoft.com/office/powerpoint/2010/main" val="3906030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DD9008-DE42-45A8-75E9-C10E8529E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请求方式汇总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14A7F8-48B0-0F76-F71E-89C89C434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get</a:t>
            </a:r>
            <a:r>
              <a:rPr lang="zh-CN" altLang="en-US" dirty="0"/>
              <a:t>不带参数</a:t>
            </a:r>
            <a:endParaRPr lang="en-US" altLang="zh-CN" dirty="0"/>
          </a:p>
          <a:p>
            <a:r>
              <a:rPr lang="en-US" altLang="zh-CN" dirty="0"/>
              <a:t>get</a:t>
            </a:r>
            <a:r>
              <a:rPr lang="zh-CN" altLang="en-US" dirty="0"/>
              <a:t>带参数</a:t>
            </a:r>
            <a:endParaRPr lang="en-US" altLang="zh-CN" dirty="0"/>
          </a:p>
          <a:p>
            <a:r>
              <a:rPr lang="en-US" altLang="zh-CN" dirty="0"/>
              <a:t>head</a:t>
            </a:r>
            <a:r>
              <a:rPr lang="zh-CN" altLang="en-US" dirty="0"/>
              <a:t>探测服务是否存活</a:t>
            </a:r>
            <a:endParaRPr lang="en-US" altLang="zh-CN" dirty="0"/>
          </a:p>
          <a:p>
            <a:r>
              <a:rPr lang="en-US" altLang="zh-CN" dirty="0"/>
              <a:t>post body</a:t>
            </a:r>
            <a:r>
              <a:rPr lang="zh-CN" altLang="en-US" dirty="0"/>
              <a:t>为空</a:t>
            </a:r>
            <a:endParaRPr lang="en-US" altLang="zh-CN" dirty="0"/>
          </a:p>
          <a:p>
            <a:r>
              <a:rPr lang="en-US" altLang="zh-CN" dirty="0"/>
              <a:t>post body</a:t>
            </a:r>
            <a:r>
              <a:rPr lang="zh-CN" altLang="en-US" dirty="0"/>
              <a:t>为字符串</a:t>
            </a:r>
            <a:endParaRPr lang="en-US" altLang="zh-CN" dirty="0"/>
          </a:p>
          <a:p>
            <a:r>
              <a:rPr lang="en-US" altLang="zh-CN" dirty="0"/>
              <a:t>post</a:t>
            </a:r>
            <a:r>
              <a:rPr lang="zh-CN" altLang="en-US" dirty="0"/>
              <a:t>请求和响应均为</a:t>
            </a:r>
            <a:r>
              <a:rPr lang="en-US" altLang="zh-CN" dirty="0" err="1"/>
              <a:t>json</a:t>
            </a:r>
            <a:endParaRPr lang="en-US" altLang="zh-CN" dirty="0"/>
          </a:p>
          <a:p>
            <a:r>
              <a:rPr lang="en-US" altLang="zh-CN" dirty="0"/>
              <a:t>post form</a:t>
            </a:r>
          </a:p>
          <a:p>
            <a:r>
              <a:rPr lang="zh-CN" altLang="en-US" dirty="0"/>
              <a:t>万能请求方式</a:t>
            </a:r>
            <a:r>
              <a:rPr lang="en-US" altLang="zh-CN" dirty="0" err="1"/>
              <a:t>http.Client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5084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C74105-48B5-7443-30B8-1170A5364B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colly</a:t>
            </a:r>
            <a:r>
              <a:rPr lang="zh-CN" altLang="en-US" dirty="0"/>
              <a:t>爬虫框架</a:t>
            </a:r>
          </a:p>
        </p:txBody>
      </p:sp>
    </p:spTree>
    <p:extLst>
      <p:ext uri="{BB962C8B-B14F-4D97-AF65-F5344CB8AC3E}">
        <p14:creationId xmlns:p14="http://schemas.microsoft.com/office/powerpoint/2010/main" val="1233797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510D79-017B-6A82-E339-1709EDDF1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爬虫核心功能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D8B58B-7ECE-3681-3299-8513433B1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dirty="0"/>
              <a:t>爬虫的本质是发送</a:t>
            </a:r>
            <a:r>
              <a:rPr lang="en-US" altLang="zh-CN" dirty="0"/>
              <a:t>get/post</a:t>
            </a:r>
            <a:r>
              <a:rPr lang="zh-CN" altLang="en-US" dirty="0"/>
              <a:t>请求，获取网络资源（</a:t>
            </a:r>
            <a:r>
              <a:rPr lang="en-US" altLang="zh-CN" dirty="0"/>
              <a:t>html</a:t>
            </a:r>
            <a:r>
              <a:rPr lang="zh-CN" altLang="en-US" dirty="0"/>
              <a:t>、视频或图片等）</a:t>
            </a:r>
            <a:endParaRPr lang="en-US" altLang="zh-CN" dirty="0"/>
          </a:p>
          <a:p>
            <a:r>
              <a:rPr lang="zh-CN" altLang="en-US" dirty="0"/>
              <a:t>如果不确定</a:t>
            </a:r>
            <a:r>
              <a:rPr lang="en-US" altLang="zh-CN" dirty="0" err="1"/>
              <a:t>url</a:t>
            </a:r>
            <a:r>
              <a:rPr lang="zh-CN" altLang="en-US" dirty="0"/>
              <a:t>是事可用，</a:t>
            </a:r>
            <a:r>
              <a:rPr lang="en-US" altLang="zh-CN" dirty="0"/>
              <a:t>get</a:t>
            </a:r>
            <a:r>
              <a:rPr lang="zh-CN" altLang="en-US" dirty="0"/>
              <a:t>之前可以先发送一个</a:t>
            </a:r>
            <a:r>
              <a:rPr lang="en-US" altLang="zh-CN" dirty="0"/>
              <a:t>head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colly.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NewCollector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colly.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CheckHead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 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colly.Response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fmt.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响应体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fmt.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r.Body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Visit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(link); err !=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nil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//Visit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执行的是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请求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fmt.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(err)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21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C9E753-1859-F19C-0A37-8F500E209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colly</a:t>
            </a:r>
            <a:r>
              <a:rPr lang="zh-CN" altLang="en-US" dirty="0"/>
              <a:t>的回调函数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0456A7-F3B8-7C4C-3299-972E5F673B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    request := &amp;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MyRequest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{Url: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url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for _, f := range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c.</a:t>
            </a:r>
            <a:r>
              <a:rPr lang="en-US" altLang="zh-CN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OnRequestCallBacks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f(request)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if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request.abort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return nil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}</a:t>
            </a:r>
            <a:br>
              <a:rPr lang="en-US" altLang="zh-CN" b="0" dirty="0"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effectLst/>
                <a:latin typeface="Consolas" panose="020B0609020204030204" pitchFamily="49" charset="0"/>
              </a:rPr>
              <a:t>    resp, err :=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http.Get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request.Url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response := &amp;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MyResponse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{Response: resp}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if err != nil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for _, f := range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c.</a:t>
            </a:r>
            <a:r>
              <a:rPr lang="en-US" altLang="zh-CN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OnErrorCallBacks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f(response, err)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return err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} else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defer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response.Response.Body.Close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for _, f := range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c.</a:t>
            </a:r>
            <a:r>
              <a:rPr lang="en-US" altLang="zh-CN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OnResponseHeaderCallBacks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f(response)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if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response.Response.StatusCode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== 200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02FBC6B-8929-2F76-ECD6-B6A6DD5B391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br>
              <a:rPr lang="en-US" altLang="zh-CN" b="0" dirty="0"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for _, f := range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c.</a:t>
            </a:r>
            <a:r>
              <a:rPr lang="en-US" altLang="zh-CN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OnResponseCallBacks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    f(response)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            switch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response.ContentType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case "HTML":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    html :=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NewHtml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(response)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    for _, f := range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c.</a:t>
            </a:r>
            <a:r>
              <a:rPr lang="en-US" altLang="zh-CN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OnHtmlCallBacks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        f(html)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    }</a:t>
            </a:r>
            <a:br>
              <a:rPr lang="en-US" altLang="zh-CN" b="0" dirty="0"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for _, f := range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c.</a:t>
            </a:r>
            <a:r>
              <a:rPr lang="en-US" altLang="zh-CN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OnScrapedCallBacks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    f(response)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} else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err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fmt.Errorf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("response code %d",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response.Response.StatusCode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for _, f := range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c.OnErrorCallBacks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    f(response, err)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return err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pPr marL="0" indent="0">
              <a:buNone/>
            </a:pPr>
            <a:r>
              <a:rPr lang="en-US" altLang="zh-CN" b="0" dirty="0">
                <a:effectLst/>
                <a:latin typeface="Consolas" panose="020B0609020204030204" pitchFamily="49" charset="0"/>
              </a:rPr>
              <a:t>    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4714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6CA4E2-F18B-0A5D-D648-C5F449467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option</a:t>
            </a:r>
            <a:r>
              <a:rPr lang="zh-CN" altLang="en-US" dirty="0"/>
              <a:t>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708474-8118-1E74-2426-6CABB27E472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zh-CN" altLang="en-US" dirty="0"/>
              <a:t>一个函数以</a:t>
            </a:r>
            <a:r>
              <a:rPr lang="en-US" altLang="zh-CN" dirty="0"/>
              <a:t>struct</a:t>
            </a:r>
            <a:r>
              <a:rPr lang="zh-CN" altLang="en-US" dirty="0"/>
              <a:t>指针为参数，把这个函数定义为一种类型，该类型通常以</a:t>
            </a:r>
            <a:r>
              <a:rPr lang="en-US" altLang="zh-CN" dirty="0"/>
              <a:t>Option</a:t>
            </a:r>
            <a:r>
              <a:rPr lang="zh-CN" altLang="en-US" dirty="0"/>
              <a:t>结尾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MyCollector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ID  </a:t>
            </a:r>
            <a:r>
              <a:rPr lang="en-US" altLang="zh-CN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uint32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MyCollectorOption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MyCollector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b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(id </a:t>
            </a:r>
            <a:r>
              <a:rPr lang="en-US" altLang="zh-CN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uint32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MyCollectorOption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(c 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MyCollector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c.ID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id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EB3F4B7-A0B1-2CF3-D14E-9D16A899522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r>
              <a:rPr lang="zh-CN" altLang="en-US" dirty="0"/>
              <a:t>构建函数中以</a:t>
            </a:r>
            <a:r>
              <a:rPr lang="en-US" altLang="zh-CN" dirty="0"/>
              <a:t>Option</a:t>
            </a:r>
            <a:r>
              <a:rPr lang="zh-CN" altLang="en-US" dirty="0"/>
              <a:t>作为不定长参数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NewMyCollector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(options ...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MyCollectorOption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MyCollector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MyCollector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opt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options 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(c)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b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myCollector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NewMyCollector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)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8575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65BFF7-910B-AA61-E712-C34278B77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html</a:t>
            </a:r>
            <a:r>
              <a:rPr lang="zh-CN" altLang="en-US" dirty="0"/>
              <a:t>元素解析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DC6901-5865-1367-8065-250E9CDBA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github.com/</a:t>
            </a:r>
            <a:r>
              <a:rPr lang="en-US" altLang="zh-CN" dirty="0" err="1"/>
              <a:t>PuerkitoBio</a:t>
            </a:r>
            <a:r>
              <a:rPr lang="en-US" altLang="zh-CN" dirty="0"/>
              <a:t>/</a:t>
            </a:r>
            <a:r>
              <a:rPr lang="en-US" altLang="zh-CN" dirty="0" err="1"/>
              <a:t>goquery</a:t>
            </a:r>
            <a:r>
              <a:rPr lang="zh-CN" altLang="en-US" dirty="0"/>
              <a:t>可以解析</a:t>
            </a:r>
            <a:r>
              <a:rPr lang="en-US" altLang="zh-CN" dirty="0"/>
              <a:t>html</a:t>
            </a:r>
            <a:r>
              <a:rPr lang="zh-CN" altLang="en-US" dirty="0"/>
              <a:t>文件的树状结构，提取任意节点的属性和内容。根据</a:t>
            </a:r>
            <a:r>
              <a:rPr lang="en-US" altLang="zh-CN" dirty="0"/>
              <a:t>selector</a:t>
            </a:r>
            <a:r>
              <a:rPr lang="zh-CN" altLang="en-US" dirty="0"/>
              <a:t>可以快速定位到某个节点</a:t>
            </a:r>
            <a:endParaRPr lang="en-US" altLang="zh-CN" dirty="0"/>
          </a:p>
          <a:p>
            <a:r>
              <a:rPr lang="zh-CN" altLang="en-US" dirty="0"/>
              <a:t>在浏览中右键，点击“检查</a:t>
            </a:r>
            <a:r>
              <a:rPr lang="en-US" altLang="zh-CN" dirty="0"/>
              <a:t>(Inspect)</a:t>
            </a:r>
            <a:r>
              <a:rPr lang="zh-CN" altLang="en-US" dirty="0"/>
              <a:t>”打开开发者模式，在某个</a:t>
            </a:r>
            <a:r>
              <a:rPr lang="en-US" altLang="zh-CN" dirty="0"/>
              <a:t>html</a:t>
            </a:r>
            <a:r>
              <a:rPr lang="zh-CN" altLang="en-US" dirty="0"/>
              <a:t>节点上右键，点击“复制</a:t>
            </a:r>
            <a:r>
              <a:rPr lang="en-US" altLang="zh-CN" dirty="0"/>
              <a:t>selector</a:t>
            </a:r>
            <a:r>
              <a:rPr lang="zh-CN" altLang="en-US" dirty="0"/>
              <a:t>”</a:t>
            </a:r>
            <a:r>
              <a:rPr lang="en-US" altLang="zh-CN" dirty="0"/>
              <a:t>,</a:t>
            </a:r>
            <a:r>
              <a:rPr lang="zh-CN" altLang="en-US" dirty="0"/>
              <a:t>可获取一个节点的</a:t>
            </a:r>
            <a:r>
              <a:rPr lang="en-US" altLang="zh-CN" dirty="0"/>
              <a:t>selector</a:t>
            </a:r>
          </a:p>
          <a:p>
            <a:pPr marL="0" indent="0">
              <a:buNone/>
            </a:pP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dom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goquery.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NewDocumentFromReader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strings.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NewReader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(html)) 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dom.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"div[id][class=gen]"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fmt.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node.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Attr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fmt.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node.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1079237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5B1683-40C4-C700-4951-955EAF045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url</a:t>
            </a:r>
            <a:r>
              <a:rPr lang="zh-CN" altLang="en-US" dirty="0"/>
              <a:t>排重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E7179A-46B2-7CF1-1E86-452DD816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95301" cy="4351338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colly</a:t>
            </a:r>
            <a:r>
              <a:rPr lang="zh-CN" altLang="en-US" dirty="0"/>
              <a:t>在</a:t>
            </a:r>
            <a:r>
              <a:rPr lang="en-US" altLang="zh-CN" dirty="0"/>
              <a:t>Visit</a:t>
            </a:r>
            <a:r>
              <a:rPr lang="zh-CN" altLang="en-US" dirty="0"/>
              <a:t>之前会先检查</a:t>
            </a:r>
            <a:r>
              <a:rPr lang="en-US" altLang="zh-CN" dirty="0" err="1"/>
              <a:t>url</a:t>
            </a:r>
            <a:r>
              <a:rPr lang="zh-CN" altLang="en-US" dirty="0"/>
              <a:t>是否已抓取过，已爬过的</a:t>
            </a:r>
            <a:r>
              <a:rPr lang="en-US" altLang="zh-CN" dirty="0" err="1"/>
              <a:t>url</a:t>
            </a:r>
            <a:r>
              <a:rPr lang="zh-CN" altLang="en-US" dirty="0"/>
              <a:t>默认存在本机内存中</a:t>
            </a:r>
            <a:r>
              <a:rPr lang="en-US" altLang="zh-CN" dirty="0"/>
              <a:t>(</a:t>
            </a:r>
            <a:r>
              <a:rPr lang="zh-CN" altLang="en-US" dirty="0"/>
              <a:t>重启数据会丢失</a:t>
            </a:r>
            <a:r>
              <a:rPr lang="en-US" altLang="zh-CN" dirty="0"/>
              <a:t>)</a:t>
            </a:r>
            <a:r>
              <a:rPr lang="zh-CN" altLang="en-US" dirty="0"/>
              <a:t>，可以设置存到数据库中</a:t>
            </a:r>
            <a:r>
              <a:rPr lang="en-US" altLang="zh-CN" dirty="0"/>
              <a:t>(</a:t>
            </a:r>
            <a:r>
              <a:rPr lang="en-US" altLang="zh-CN" dirty="0" err="1"/>
              <a:t>redis</a:t>
            </a:r>
            <a:r>
              <a:rPr lang="zh-CN" altLang="en-US" dirty="0"/>
              <a:t>、</a:t>
            </a:r>
            <a:r>
              <a:rPr lang="en-US" altLang="zh-CN" dirty="0"/>
              <a:t>sqlite3</a:t>
            </a:r>
            <a:r>
              <a:rPr lang="zh-CN" altLang="en-US" dirty="0"/>
              <a:t>、</a:t>
            </a:r>
            <a:r>
              <a:rPr lang="en-US" altLang="zh-CN" dirty="0"/>
              <a:t>mongo)</a:t>
            </a:r>
          </a:p>
          <a:p>
            <a:r>
              <a:rPr lang="en-US" altLang="zh-CN" dirty="0" err="1"/>
              <a:t>url</a:t>
            </a:r>
            <a:r>
              <a:rPr lang="zh-CN" altLang="en-US" dirty="0"/>
              <a:t>排重时注意把参数部分去掉</a:t>
            </a:r>
            <a:endParaRPr lang="en-US" altLang="zh-CN" dirty="0"/>
          </a:p>
          <a:p>
            <a:r>
              <a:rPr lang="zh-CN" altLang="en-US" dirty="0"/>
              <a:t>布隆过滤器</a:t>
            </a:r>
            <a:r>
              <a:rPr lang="en-US" altLang="zh-CN" dirty="0"/>
              <a:t>(</a:t>
            </a:r>
            <a:r>
              <a:rPr lang="en-US" altLang="zh-CN" dirty="0" err="1"/>
              <a:t>BloomFilter</a:t>
            </a:r>
            <a:r>
              <a:rPr lang="en-US" altLang="zh-CN" dirty="0"/>
              <a:t>)</a:t>
            </a:r>
            <a:r>
              <a:rPr lang="zh-CN" altLang="en-US" dirty="0"/>
              <a:t>以少量的内存开销判断海量的元素是否已存在</a:t>
            </a:r>
            <a:endParaRPr lang="en-US" altLang="zh-CN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162DB38B-C209-F84D-846F-9F23B740DB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004434"/>
              </p:ext>
            </p:extLst>
          </p:nvPr>
        </p:nvGraphicFramePr>
        <p:xfrm>
          <a:off x="6905378" y="5063853"/>
          <a:ext cx="337351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7351">
                  <a:extLst>
                    <a:ext uri="{9D8B030D-6E8A-4147-A177-3AD203B41FA5}">
                      <a16:colId xmlns:a16="http://schemas.microsoft.com/office/drawing/2014/main" val="1274289717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270955536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1841025700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528807491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1041632444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1219184011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1356713752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4006260833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4015059650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2515623933"/>
                    </a:ext>
                  </a:extLst>
                </a:gridCol>
              </a:tblGrid>
              <a:tr h="23244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76212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solidFill>
                          <a:srgbClr val="F76212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76212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solidFill>
                          <a:srgbClr val="F76212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76212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solidFill>
                          <a:srgbClr val="F76212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684551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EC6DBAD1-3595-1646-8A54-F95A8DBFAFFD}"/>
              </a:ext>
            </a:extLst>
          </p:cNvPr>
          <p:cNvSpPr txBox="1"/>
          <p:nvPr/>
        </p:nvSpPr>
        <p:spPr>
          <a:xfrm>
            <a:off x="7081016" y="2455111"/>
            <a:ext cx="678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730E651-0BB7-6D09-F58C-F1643F84D8D5}"/>
              </a:ext>
            </a:extLst>
          </p:cNvPr>
          <p:cNvSpPr txBox="1"/>
          <p:nvPr/>
        </p:nvSpPr>
        <p:spPr>
          <a:xfrm>
            <a:off x="9131554" y="2455111"/>
            <a:ext cx="678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2C086DE3-5ECF-EC50-F578-5F2B7EC44F41}"/>
              </a:ext>
            </a:extLst>
          </p:cNvPr>
          <p:cNvCxnSpPr>
            <a:stCxn id="5" idx="2"/>
          </p:cNvCxnSpPr>
          <p:nvPr/>
        </p:nvCxnSpPr>
        <p:spPr>
          <a:xfrm flipH="1">
            <a:off x="7384371" y="2824443"/>
            <a:ext cx="36065" cy="22394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D921092E-DE95-9DEF-9763-22FE21461E57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7420436" y="2824443"/>
            <a:ext cx="991509" cy="22394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9ACA2EE4-CA99-65D8-2AED-854EACEB6D4D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7420436" y="2824443"/>
            <a:ext cx="2343109" cy="22394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FF841789-2CBC-2EF3-ACF0-C089447A18F4}"/>
              </a:ext>
            </a:extLst>
          </p:cNvPr>
          <p:cNvSpPr txBox="1"/>
          <p:nvPr/>
        </p:nvSpPr>
        <p:spPr>
          <a:xfrm>
            <a:off x="6758501" y="4137469"/>
            <a:ext cx="1157689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hash1(key1)%10</a:t>
            </a:r>
            <a:endParaRPr lang="zh-CN" altLang="en-US" sz="1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7B1A855-566B-BA65-9D2E-962DA0E34914}"/>
              </a:ext>
            </a:extLst>
          </p:cNvPr>
          <p:cNvSpPr txBox="1"/>
          <p:nvPr/>
        </p:nvSpPr>
        <p:spPr>
          <a:xfrm>
            <a:off x="7614060" y="4443855"/>
            <a:ext cx="1157689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hash2(key1)%10</a:t>
            </a:r>
            <a:endParaRPr lang="zh-CN" altLang="en-US" sz="1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E8F7AB7-942B-7CDD-0A41-504906A037F5}"/>
              </a:ext>
            </a:extLst>
          </p:cNvPr>
          <p:cNvSpPr txBox="1"/>
          <p:nvPr/>
        </p:nvSpPr>
        <p:spPr>
          <a:xfrm>
            <a:off x="8013003" y="3636371"/>
            <a:ext cx="1157689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hash3(key1)%10</a:t>
            </a:r>
            <a:endParaRPr lang="zh-CN" altLang="en-US" sz="1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2C007087-1F7F-AFE0-4B3D-8894013E9D9C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7081016" y="2824443"/>
            <a:ext cx="2389958" cy="2239410"/>
          </a:xfrm>
          <a:prstGeom prst="straightConnector1">
            <a:avLst/>
          </a:prstGeom>
          <a:ln>
            <a:solidFill>
              <a:srgbClr val="F76212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C14708E4-98BF-E810-C8DB-1BEDFA6ADE52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8411945" y="2824443"/>
            <a:ext cx="1059029" cy="2239410"/>
          </a:xfrm>
          <a:prstGeom prst="straightConnector1">
            <a:avLst/>
          </a:prstGeom>
          <a:ln>
            <a:solidFill>
              <a:srgbClr val="F76212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34E9ACB4-17A0-A2F1-F1ED-B12D63EAA2A9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9423838" y="2824443"/>
            <a:ext cx="47136" cy="2239410"/>
          </a:xfrm>
          <a:prstGeom prst="straightConnector1">
            <a:avLst/>
          </a:prstGeom>
          <a:ln>
            <a:solidFill>
              <a:srgbClr val="F76212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9DEB264E-0B8E-FE40-5243-BD7FC4482668}"/>
              </a:ext>
            </a:extLst>
          </p:cNvPr>
          <p:cNvSpPr txBox="1"/>
          <p:nvPr/>
        </p:nvSpPr>
        <p:spPr>
          <a:xfrm>
            <a:off x="6876473" y="5440450"/>
            <a:ext cx="348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1    2     3              …  …                 10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2781C9D-A9A0-363B-80D3-71F7FA0145D3}"/>
              </a:ext>
            </a:extLst>
          </p:cNvPr>
          <p:cNvSpPr txBox="1"/>
          <p:nvPr/>
        </p:nvSpPr>
        <p:spPr>
          <a:xfrm>
            <a:off x="7837366" y="1926731"/>
            <a:ext cx="1508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BloomFilter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5619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大乔乔教育.potx" id="{965AA809-7327-46D6-A478-869C60721E1A}" vid="{161C80D1-EE23-4FDC-A73D-9C9CA00592A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大乔乔教育</Template>
  <TotalTime>928</TotalTime>
  <Words>1465</Words>
  <Application>Microsoft Office PowerPoint</Application>
  <PresentationFormat>宽屏</PresentationFormat>
  <Paragraphs>189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思源黑体 CN Medium</vt:lpstr>
      <vt:lpstr>思源黑体 CN Normal</vt:lpstr>
      <vt:lpstr>Consolas</vt:lpstr>
      <vt:lpstr>Arial</vt:lpstr>
      <vt:lpstr>Office 主题​​</vt:lpstr>
      <vt:lpstr>爬虫与反爬虫</vt:lpstr>
      <vt:lpstr>http请求方式汇总</vt:lpstr>
      <vt:lpstr>http请求方式汇总</vt:lpstr>
      <vt:lpstr>colly爬虫框架</vt:lpstr>
      <vt:lpstr>爬虫核心功能</vt:lpstr>
      <vt:lpstr>colly的回调函数</vt:lpstr>
      <vt:lpstr>option模式</vt:lpstr>
      <vt:lpstr>html元素解析</vt:lpstr>
      <vt:lpstr>url排重</vt:lpstr>
      <vt:lpstr>colly完整配置</vt:lpstr>
      <vt:lpstr>反爬策略</vt:lpstr>
      <vt:lpstr>同一用户频繁请求</vt:lpstr>
      <vt:lpstr>登录屏障</vt:lpstr>
      <vt:lpstr>Headless Browser</vt:lpstr>
      <vt:lpstr>动态加载页面</vt:lpstr>
      <vt:lpstr>蜜罐陷阱</vt:lpstr>
      <vt:lpstr>终极大招--图片验证器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爬虫</dc:title>
  <dc:creator>张 朝阳</dc:creator>
  <cp:lastModifiedBy>朝阳 张</cp:lastModifiedBy>
  <cp:revision>14</cp:revision>
  <dcterms:created xsi:type="dcterms:W3CDTF">2023-07-30T06:26:58Z</dcterms:created>
  <dcterms:modified xsi:type="dcterms:W3CDTF">2024-01-24T08:59:41Z</dcterms:modified>
</cp:coreProperties>
</file>

<file path=docProps/thumbnail.jpeg>
</file>